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4023360" y="731520"/>
            <a:ext cx="914400" cy="914400"/>
          </a:xfrm>
          <a:prstGeom prst="round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023360" y="777240"/>
            <a:ext cx="914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1A1A2E"/>
                </a:solidFill>
                <a:latin typeface="Calibri"/>
              </a:defRPr>
            </a:pPr>
            <a:r>
              <a:t>TF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82880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  <a:latin typeface="Calibri"/>
              </a:defRPr>
            </a:pPr>
            <a:r>
              <a:t>TruckFlowUS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4231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59E0B"/>
                </a:solidFill>
                <a:latin typeface="Calibri"/>
              </a:defRPr>
            </a:pPr>
            <a:r>
              <a:t>Driver Guide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01752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CBD5E1"/>
                </a:solidFill>
                <a:latin typeface="Calibri"/>
              </a:defRPr>
            </a:pPr>
            <a:r>
              <a:t>How to use the driver mobile portal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Logging In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109728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CBD5E1"/>
                </a:solidFill>
                <a:latin typeface="Calibri"/>
              </a:defRPr>
            </a:pPr>
            <a:r>
              <a:t>Your dispatcher will send you a login link.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45920"/>
            <a:ext cx="5029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Open the link on your phone's browser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No app download needed — works on any phone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Set up your 4-digit PIN on first login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Set up security questions for account recovery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Bookmark the page for quick access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0" y="1097280"/>
            <a:ext cx="2286000" cy="320040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0" y="13716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TruckFlowUS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82880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CBD5E1"/>
                </a:solidFill>
                <a:latin typeface="Calibri"/>
              </a:defRPr>
            </a:pPr>
            <a:r>
              <a:t>Enter your PIN</a:t>
            </a:r>
          </a:p>
        </p:txBody>
      </p:sp>
      <p:sp>
        <p:nvSpPr>
          <p:cNvPr id="9" name="Oval 8"/>
          <p:cNvSpPr/>
          <p:nvPr/>
        </p:nvSpPr>
        <p:spPr>
          <a:xfrm>
            <a:off x="6858000" y="2286000"/>
            <a:ext cx="228600" cy="22860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7178040" y="2286000"/>
            <a:ext cx="228600" cy="22860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7498079" y="2286000"/>
            <a:ext cx="228600" cy="22860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7818120" y="2286000"/>
            <a:ext cx="228600" cy="22860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Viewing &amp; Accepting Jobs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228600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548640" y="1280160"/>
            <a:ext cx="2377440" cy="182880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371600" y="1463039"/>
            <a:ext cx="548640" cy="54864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A1A2E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10312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Calibri"/>
              </a:defRPr>
            </a:pPr>
            <a:r>
              <a:t>See Your Jobs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46888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CBD5E1"/>
                </a:solidFill>
                <a:latin typeface="Calibri"/>
              </a:defRPr>
            </a:pPr>
            <a:r>
              <a:t>Your assigned jobs appear</a:t>
            </a:r>
            <a:br/>
            <a:r>
              <a:t>on the home screen with</a:t>
            </a:r>
            <a:br/>
            <a:r>
              <a:t>pickup &amp; delivery info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291840" y="1280160"/>
            <a:ext cx="2377440" cy="182880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4114800" y="1463039"/>
            <a:ext cx="548640" cy="54864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A1A2E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74720" y="210312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Calibri"/>
              </a:defRPr>
            </a:pPr>
            <a:r>
              <a:t>Accept the Job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74720" y="246888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CBD5E1"/>
                </a:solidFill>
                <a:latin typeface="Calibri"/>
              </a:defRPr>
            </a:pPr>
            <a:r>
              <a:t>Tap the job and press</a:t>
            </a:r>
            <a:br/>
            <a:r>
              <a:t>"Accept" to confirm</a:t>
            </a:r>
            <a:br/>
            <a:r>
              <a:t>you're on it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035040" y="1280160"/>
            <a:ext cx="2377440" cy="182880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6858000" y="1463039"/>
            <a:ext cx="548640" cy="54864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A1A2E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210312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Calibri"/>
              </a:defRPr>
            </a:pPr>
            <a:r>
              <a:t>Start Hauling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17920" y="246888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CBD5E1"/>
                </a:solidFill>
                <a:latin typeface="Calibri"/>
              </a:defRPr>
            </a:pPr>
            <a:r>
              <a:t>Tap "Start" when you</a:t>
            </a:r>
            <a:br/>
            <a:r>
              <a:t>begin. Your status updates</a:t>
            </a:r>
            <a:br/>
            <a:r>
              <a:t>for dispatch automatically.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3383280"/>
            <a:ext cx="7772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CBD5E1"/>
                </a:solidFill>
                <a:latin typeface="Calibri"/>
              </a:defRPr>
            </a:pPr>
            <a:r>
              <a:t>If your dispatcher allows self-assignment, you'll see available jobs you can pick up on your own.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Submitting Load Tickets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201168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CBD5E1"/>
                </a:solidFill>
                <a:latin typeface="Calibri"/>
              </a:defRPr>
            </a:pPr>
            <a:r>
              <a:t>After each load, submit a ticket right from your phone: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45920"/>
            <a:ext cx="50292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Tap on the job you just completed a load for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Tap "Submit Ticket"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Enter the material type and quantity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Add the ticket number from the scale slip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Take a photo of the paper ticket (optional but recommended)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Tap "Submit" — done!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852160" y="1645920"/>
            <a:ext cx="2926080" cy="182880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035040" y="173736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59E0B"/>
                </a:solidFill>
                <a:latin typeface="Calibri"/>
              </a:defRPr>
            </a:pPr>
            <a:r>
              <a:t>Why It Matters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35040" y="2148840"/>
            <a:ext cx="25603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CBD5E1"/>
                </a:solidFill>
                <a:latin typeface="Calibri"/>
              </a:defRPr>
            </a:pPr>
            <a:r>
              <a:t>Every ticket you submit goes directly to billing. No lost paperwork means you get paid for every load.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Uploading Job Photos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182880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CBD5E1"/>
                </a:solidFill>
                <a:latin typeface="Calibri"/>
              </a:defRPr>
            </a:pPr>
            <a:r>
              <a:t>Photos protect you and your company. Take pictures of: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45920"/>
            <a:ext cx="4572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The load before and after delivery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Job site conditions (for liability)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Scale tickets or paper load slips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Any damage or issues at the site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3200400"/>
            <a:ext cx="7772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CBD5E1"/>
                </a:solidFill>
                <a:latin typeface="Calibri"/>
              </a:defRPr>
            </a:pPr>
            <a:r>
              <a:t>To upload: open the job, tap the camera icon, and snap a photo. Photos are saved to the job record and visible to your dispatcher.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Your Profile &amp; Documents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228600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548640" y="1188720"/>
            <a:ext cx="3749039" cy="274320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59E0B"/>
                </a:solidFill>
                <a:latin typeface="Calibri"/>
              </a:defRPr>
            </a:pPr>
            <a:r>
              <a:t>Profile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737360"/>
            <a:ext cx="33832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View your name and contact info</a:t>
            </a:r>
          </a:p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See your next pay date</a:t>
            </a:r>
          </a:p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Change your PIN</a:t>
            </a:r>
          </a:p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Update security questions</a:t>
            </a:r>
          </a:p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Switch between English and Spanish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754880" y="1188720"/>
            <a:ext cx="3931920" cy="274320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937760" y="1280160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59E0B"/>
                </a:solidFill>
                <a:latin typeface="Calibri"/>
              </a:defRPr>
            </a:pPr>
            <a:r>
              <a:t>Documents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37760" y="1737360"/>
            <a:ext cx="3657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Upload your CDL and insurance</a:t>
            </a:r>
          </a:p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Upload medical card and other docs</a:t>
            </a:r>
          </a:p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Your dispatcher can see and manage these</a:t>
            </a:r>
          </a:p>
          <a:p>
            <a:pPr>
              <a:spcAft>
                <a:spcPts val="800"/>
              </a:spcAft>
              <a:defRPr sz="1300">
                <a:solidFill>
                  <a:srgbClr val="CBD5E1"/>
                </a:solidFill>
                <a:latin typeface="Calibri"/>
              </a:defRPr>
              <a:buChar char="•"/>
            </a:pPr>
            <a:r>
              <a:t>Keep everything current and accessible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History &amp; Pay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137160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CBD5E1"/>
                </a:solidFill>
                <a:latin typeface="Calibri"/>
              </a:defRPr>
            </a:pPr>
            <a:r>
              <a:t>Keep track of your work and earnings: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45920"/>
            <a:ext cx="5029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View your completed jobs and trip sheets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See how many loads you've done per job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Check your estimated pay for each trip sheet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Print or download your trip sheets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All your ticket history is saved and searchable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852160" y="1645920"/>
            <a:ext cx="2926080" cy="2286000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852160" y="1737360"/>
            <a:ext cx="29260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59E0B"/>
                </a:solidFill>
                <a:latin typeface="Calibri"/>
              </a:defRPr>
            </a:pPr>
            <a:r>
              <a:t>Your Pay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35040" y="2148840"/>
            <a:ext cx="25603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CBD5E1"/>
                </a:solidFill>
                <a:latin typeface="Calibri"/>
              </a:defRPr>
            </a:pPr>
            <a:r>
              <a:t>Your next pay date is shown on your profile. Trip sheets show your estimated earnings for each job period.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Tips for Drivers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137160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188720"/>
            <a:ext cx="77724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Submit tickets right after each load — don't wait until end of day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Always take a photo of paper tickets as backup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Upload photos of job site conditions for your protection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Keep your documents (CDL, insurance) up to date in the app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Bookmark your login link for quick daily access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Switch to Spanish in your profile if you prefer</a:t>
            </a:r>
          </a:p>
          <a:p>
            <a:pPr>
              <a:spcAft>
                <a:spcPts val="800"/>
              </a:spcAft>
              <a:defRPr sz="1500">
                <a:solidFill>
                  <a:srgbClr val="CBD5E1"/>
                </a:solidFill>
                <a:latin typeface="Calibri"/>
              </a:defRPr>
              <a:buChar char="•"/>
            </a:pPr>
            <a:r>
              <a:t>Forgot your PIN? Use the email reset option on the login screen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4023360" y="1097280"/>
            <a:ext cx="914400" cy="914400"/>
          </a:xfrm>
          <a:prstGeom prst="round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023360" y="1143000"/>
            <a:ext cx="914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1A1A2E"/>
                </a:solidFill>
                <a:latin typeface="Calibri"/>
              </a:defRPr>
            </a:pPr>
            <a:r>
              <a:t>TF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19456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  <a:latin typeface="Calibri"/>
              </a:defRPr>
            </a:pPr>
            <a:r>
              <a:t>You're Ready to Roll!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83464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CBD5E1"/>
                </a:solidFill>
                <a:latin typeface="Calibri"/>
              </a:defRPr>
            </a:pPr>
            <a:r>
              <a:t>Questions? Ask your dispatcher or contact us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29184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59E0B"/>
                </a:solidFill>
                <a:latin typeface="Calibri"/>
              </a:defRPr>
            </a:pPr>
            <a:r>
              <a:t>truckflowus.com/contact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64748B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