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023360" y="731520"/>
            <a:ext cx="91440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023360" y="777240"/>
            <a:ext cx="914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1A1A2E"/>
                </a:solidFill>
                <a:latin typeface="Calibri"/>
              </a:defRPr>
            </a:pPr>
            <a:r>
              <a:t>TF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828800"/>
            <a:ext cx="7315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  <a:latin typeface="Calibri"/>
              </a:defRPr>
            </a:pPr>
            <a:r>
              <a:t>TruckFlowUS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231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59E0B"/>
                </a:solidFill>
                <a:latin typeface="Calibri"/>
              </a:defRPr>
            </a:pPr>
            <a:r>
              <a:t>Guía del Conductor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01752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9CA3AF"/>
                </a:solidFill>
                <a:latin typeface="Calibri"/>
              </a:defRPr>
            </a:pPr>
            <a:r>
              <a:t>Cómo usar el portal móvil del conductor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59E0B"/>
                </a:solidFill>
                <a:latin typeface="Calibri"/>
              </a:defRPr>
            </a:pPr>
            <a:r>
              <a:t>Iniciar Sesión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1664208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FFFFFF"/>
                </a:solidFill>
                <a:latin typeface="Calibri"/>
              </a:defRPr>
            </a:pPr>
            <a:r>
              <a:t>Su despachador le enviará un enlace de acceso.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45920"/>
            <a:ext cx="5029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Abra el enlace en el navegador de su teléfono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No necesita descargar app — funciona en cualquier teléfono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Configure su PIN de 4 dígitos en el primer acceso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Configure preguntas de seguridad para recuperar cuenta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Guarde la página como marcador para acceso rápido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097280"/>
            <a:ext cx="2286000" cy="32004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0" y="13716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59E0B"/>
                </a:solidFill>
                <a:latin typeface="Calibri"/>
              </a:defRPr>
            </a:pPr>
            <a:r>
              <a:t>TruckFlowUS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82880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FFFFFF"/>
                </a:solidFill>
                <a:latin typeface="Calibri"/>
              </a:defRPr>
            </a:pPr>
            <a:r>
              <a:t>Ingrese su PIN</a:t>
            </a:r>
          </a:p>
        </p:txBody>
      </p:sp>
      <p:sp>
        <p:nvSpPr>
          <p:cNvPr id="9" name="Rectangle 8"/>
          <p:cNvSpPr/>
          <p:nvPr/>
        </p:nvSpPr>
        <p:spPr>
          <a:xfrm>
            <a:off x="6858000" y="2286000"/>
            <a:ext cx="228600" cy="228600"/>
          </a:xfrm>
          <a:prstGeom prst="rect">
            <a:avLst/>
          </a:prstGeom>
          <a:solidFill>
            <a:srgbClr val="2A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178040" y="2286000"/>
            <a:ext cx="228600" cy="228600"/>
          </a:xfrm>
          <a:prstGeom prst="rect">
            <a:avLst/>
          </a:prstGeom>
          <a:solidFill>
            <a:srgbClr val="2A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498079" y="2286000"/>
            <a:ext cx="228600" cy="228600"/>
          </a:xfrm>
          <a:prstGeom prst="rect">
            <a:avLst/>
          </a:prstGeom>
          <a:solidFill>
            <a:srgbClr val="2A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818120" y="2286000"/>
            <a:ext cx="228600" cy="228600"/>
          </a:xfrm>
          <a:prstGeom prst="rect">
            <a:avLst/>
          </a:prstGeom>
          <a:solidFill>
            <a:srgbClr val="2A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59E0B"/>
                </a:solidFill>
                <a:latin typeface="Calibri"/>
              </a:defRPr>
            </a:pPr>
            <a:r>
              <a:t>Ver y Aceptar Trabajos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2615184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1280160"/>
            <a:ext cx="2377440" cy="18288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371600" y="1463039"/>
            <a:ext cx="548640" cy="54864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463039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1A1A2E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10312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Calibri"/>
              </a:defRPr>
            </a:pPr>
            <a:r>
              <a:t>Ver Sus Trabajos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46888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Sus trabajos asignados aparecen</a:t>
            </a:r>
            <a:br/>
            <a:r>
              <a:t>en la pantalla principal con</a:t>
            </a:r>
            <a:br/>
            <a:r>
              <a:t>info de carga y entrega</a:t>
            </a:r>
          </a:p>
        </p:txBody>
      </p:sp>
      <p:sp>
        <p:nvSpPr>
          <p:cNvPr id="9" name="Rectangle 8"/>
          <p:cNvSpPr/>
          <p:nvPr/>
        </p:nvSpPr>
        <p:spPr>
          <a:xfrm>
            <a:off x="3291840" y="1280160"/>
            <a:ext cx="2377440" cy="18288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4114800" y="1463039"/>
            <a:ext cx="548640" cy="54864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114800" y="1463039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1A1A2E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74720" y="210312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Calibri"/>
              </a:defRPr>
            </a:pPr>
            <a:r>
              <a:t>Aceptar el Trabajo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74720" y="246888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Toque el trabajo y presione</a:t>
            </a:r>
            <a:br/>
            <a:r>
              <a:t>"Aceptar" para confirmar</a:t>
            </a:r>
            <a:br/>
            <a:r>
              <a:t>que lo tomará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35040" y="1280160"/>
            <a:ext cx="2377440" cy="18288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858000" y="1463039"/>
            <a:ext cx="548640" cy="54864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858000" y="1463039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1A1A2E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17920" y="210312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Calibri"/>
              </a:defRPr>
            </a:pPr>
            <a:r>
              <a:t>Empezar a Cargar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17920" y="246888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Toque "Iniciar" cuando</a:t>
            </a:r>
            <a:br/>
            <a:r>
              <a:t>comience. Su estado se actualiza</a:t>
            </a:r>
            <a:br/>
            <a:r>
              <a:t>para el despacho automáticamente.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383280"/>
            <a:ext cx="7772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CA3AF"/>
                </a:solidFill>
                <a:latin typeface="Calibri"/>
              </a:defRPr>
            </a:pPr>
            <a:r>
              <a:t>Si su despachador permite auto-asignación, verá trabajos disponibles que puede tomar usted mismo.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59E0B"/>
                </a:solidFill>
                <a:latin typeface="Calibri"/>
              </a:defRPr>
            </a:pPr>
            <a:r>
              <a:t>Enviar Tickets de Carga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2734056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FFFFFF"/>
                </a:solidFill>
                <a:latin typeface="Calibri"/>
              </a:defRPr>
            </a:pPr>
            <a:r>
              <a:t>Después de cada carga, envíe un ticket desde su teléfono: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45920"/>
            <a:ext cx="50292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Toque el trabajo que acaba de completar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Toque "Enviar Ticket"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Ingrese el tipo de material y la cantidad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Agregue el número del ticket de la báscula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Tome una foto del ticket de papel (recomendado)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Toque "Enviar" — ¡listo!</a:t>
            </a:r>
          </a:p>
        </p:txBody>
      </p:sp>
      <p:sp>
        <p:nvSpPr>
          <p:cNvPr id="6" name="Rectangle 5"/>
          <p:cNvSpPr/>
          <p:nvPr/>
        </p:nvSpPr>
        <p:spPr>
          <a:xfrm>
            <a:off x="5852160" y="1645920"/>
            <a:ext cx="2926080" cy="18288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035040" y="173736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59E0B"/>
                </a:solidFill>
                <a:latin typeface="Calibri"/>
              </a:defRPr>
            </a:pPr>
            <a:r>
              <a:t>Por Qué Importa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35040" y="2148840"/>
            <a:ext cx="256032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CA3AF"/>
                </a:solidFill>
                <a:latin typeface="Calibri"/>
              </a:defRPr>
            </a:pPr>
            <a:r>
              <a:t>Cada ticket que envía va directo a facturación. Sin papeles perdidos significa que le pagan más rápido y con precisión.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59E0B"/>
                </a:solidFill>
                <a:latin typeface="Calibri"/>
              </a:defRPr>
            </a:pPr>
            <a:r>
              <a:t>Subir Fotos del Trabajo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2734056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FFFFFF"/>
                </a:solidFill>
                <a:latin typeface="Calibri"/>
              </a:defRPr>
            </a:pPr>
            <a:r>
              <a:t>Las fotos lo protegen a usted y a su empresa. Tome fotos de: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45920"/>
            <a:ext cx="4572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La carga antes y después de la entrega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Condiciones del sitio de trabajo (por responsabilidad)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Tickets de báscula o comprobantes de carga en papel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Cualquier daño o problema en el sitio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3200400"/>
            <a:ext cx="7772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CA3AF"/>
                </a:solidFill>
                <a:latin typeface="Calibri"/>
              </a:defRPr>
            </a:pPr>
            <a:r>
              <a:t>Para subir: abra el trabajo, toque el ícono de cámara y tome una foto. Las fotos se guardan y vinculan al trabajo automáticamente.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59E0B"/>
                </a:solidFill>
                <a:latin typeface="Calibri"/>
              </a:defRPr>
            </a:pPr>
            <a:r>
              <a:t>Su Perfil y Documentos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2615184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1188720"/>
            <a:ext cx="3749039" cy="27432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59E0B"/>
                </a:solidFill>
                <a:latin typeface="Calibri"/>
              </a:defRPr>
            </a:pPr>
            <a:r>
              <a:t>Perfil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737360"/>
            <a:ext cx="33832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Vea su nombre e información de contacto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Vea su próxima fecha de pago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Cambie su PIN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Actualice preguntas de seguridad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Cambie entre Inglés y Español</a:t>
            </a:r>
          </a:p>
        </p:txBody>
      </p:sp>
      <p:sp>
        <p:nvSpPr>
          <p:cNvPr id="7" name="Rectangle 6"/>
          <p:cNvSpPr/>
          <p:nvPr/>
        </p:nvSpPr>
        <p:spPr>
          <a:xfrm>
            <a:off x="4754880" y="1188720"/>
            <a:ext cx="3931920" cy="27432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937760" y="1280160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59E0B"/>
                </a:solidFill>
                <a:latin typeface="Calibri"/>
              </a:defRPr>
            </a:pPr>
            <a:r>
              <a:t>Documentos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37760" y="1737360"/>
            <a:ext cx="3657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Suba su CDL y seguro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Suba tarjeta médica y otros documentos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Su despachador puede ver y administrar estos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Mantenga todo actualizado y accesible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59E0B"/>
                </a:solidFill>
                <a:latin typeface="Calibri"/>
              </a:defRPr>
            </a:pPr>
            <a:r>
              <a:t>Historial y Pagos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2020824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FFFFFF"/>
                </a:solidFill>
                <a:latin typeface="Calibri"/>
              </a:defRPr>
            </a:pPr>
            <a:r>
              <a:t>Lleve control de su trabajo y ganancias: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45920"/>
            <a:ext cx="5029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Vea sus trabajos completados y hojas de viaje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Vea cuántas cargas hizo por trabajo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Revise su pago estimado por cada hoja de viaje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Imprima o descargue sus hojas de viaje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Todo su historial de tickets se guarda y es buscable</a:t>
            </a:r>
          </a:p>
        </p:txBody>
      </p:sp>
      <p:sp>
        <p:nvSpPr>
          <p:cNvPr id="6" name="Rectangle 5"/>
          <p:cNvSpPr/>
          <p:nvPr/>
        </p:nvSpPr>
        <p:spPr>
          <a:xfrm>
            <a:off x="5852160" y="1645920"/>
            <a:ext cx="2926080" cy="22860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852160" y="1737360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59E0B"/>
                </a:solidFill>
                <a:latin typeface="Calibri"/>
              </a:defRPr>
            </a:pPr>
            <a:r>
              <a:t>Su Pago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35040" y="2148840"/>
            <a:ext cx="25603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CA3AF"/>
                </a:solidFill>
                <a:latin typeface="Calibri"/>
              </a:defRPr>
            </a:pPr>
            <a:r>
              <a:t>Su próxima fecha de pago se muestra en su perfil. Las hojas de viaje muestran sus ganancias estimadas basadas en tickets aprobados.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59E0B"/>
                </a:solidFill>
                <a:latin typeface="Calibri"/>
              </a:defRPr>
            </a:pPr>
            <a:r>
              <a:t>Consejos para Conductores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2971800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188720"/>
            <a:ext cx="77724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200">
                <a:solidFill>
                  <a:srgbClr val="FFFFFF"/>
                </a:solidFill>
                <a:latin typeface="Calibri"/>
              </a:defRPr>
            </a:pPr>
            <a:r>
              <a:t>Envíe tickets justo después de cada carga — no espere al final del día</a:t>
            </a:r>
          </a:p>
          <a:p>
            <a:pPr>
              <a:spcAft>
                <a:spcPts val="600"/>
              </a:spcAft>
              <a:defRPr sz="1200">
                <a:solidFill>
                  <a:srgbClr val="FFFFFF"/>
                </a:solidFill>
                <a:latin typeface="Calibri"/>
              </a:defRPr>
            </a:pPr>
            <a:r>
              <a:t>Siempre tome foto de los tickets de papel como respaldo</a:t>
            </a:r>
          </a:p>
          <a:p>
            <a:pPr>
              <a:spcAft>
                <a:spcPts val="600"/>
              </a:spcAft>
              <a:defRPr sz="1200">
                <a:solidFill>
                  <a:srgbClr val="FFFFFF"/>
                </a:solidFill>
                <a:latin typeface="Calibri"/>
              </a:defRPr>
            </a:pPr>
            <a:r>
              <a:t>Suba fotos de las condiciones del sitio para su protección</a:t>
            </a:r>
          </a:p>
          <a:p>
            <a:pPr>
              <a:spcAft>
                <a:spcPts val="600"/>
              </a:spcAft>
              <a:defRPr sz="1200">
                <a:solidFill>
                  <a:srgbClr val="FFFFFF"/>
                </a:solidFill>
                <a:latin typeface="Calibri"/>
              </a:defRPr>
            </a:pPr>
            <a:r>
              <a:t>Mantenga sus documentos (CDL, seguro) actualizados en la app</a:t>
            </a:r>
          </a:p>
          <a:p>
            <a:pPr>
              <a:spcAft>
                <a:spcPts val="600"/>
              </a:spcAft>
              <a:defRPr sz="1200">
                <a:solidFill>
                  <a:srgbClr val="FFFFFF"/>
                </a:solidFill>
                <a:latin typeface="Calibri"/>
              </a:defRPr>
            </a:pPr>
            <a:r>
              <a:t>Guarde su enlace de acceso como marcador para acceso diario rápido</a:t>
            </a:r>
          </a:p>
          <a:p>
            <a:pPr>
              <a:spcAft>
                <a:spcPts val="600"/>
              </a:spcAft>
              <a:defRPr sz="1200">
                <a:solidFill>
                  <a:srgbClr val="FFFFFF"/>
                </a:solidFill>
                <a:latin typeface="Calibri"/>
              </a:defRPr>
            </a:pPr>
            <a:r>
              <a:t>Cambie a Español en su perfil si lo prefiere</a:t>
            </a:r>
          </a:p>
          <a:p>
            <a:pPr>
              <a:spcAft>
                <a:spcPts val="600"/>
              </a:spcAft>
              <a:defRPr sz="1200">
                <a:solidFill>
                  <a:srgbClr val="FFFFFF"/>
                </a:solidFill>
                <a:latin typeface="Calibri"/>
              </a:defRPr>
            </a:pPr>
            <a:r>
              <a:t>¿Olvidó su PIN? Use la opción de restablecimiento por correo en la pantalla de inicio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023360" y="1097280"/>
            <a:ext cx="91440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023360" y="1143000"/>
            <a:ext cx="914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1A1A2E"/>
                </a:solidFill>
                <a:latin typeface="Calibri"/>
              </a:defRPr>
            </a:pPr>
            <a:r>
              <a:t>TF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19456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Calibri"/>
              </a:defRPr>
            </a:pPr>
            <a:r>
              <a:t>¡Listo para Rodar!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83464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9CA3AF"/>
                </a:solidFill>
                <a:latin typeface="Calibri"/>
              </a:defRPr>
            </a:pPr>
            <a:r>
              <a:t>¿Preguntas? Pregunte a su despachador o contáctenos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29184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59E0B"/>
                </a:solidFill>
                <a:latin typeface="Calibri"/>
              </a:defRPr>
            </a:pPr>
            <a:r>
              <a:t>truckflowus.com/contact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