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023360" y="731520"/>
            <a:ext cx="914400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023360" y="777240"/>
            <a:ext cx="9144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1A1A2E"/>
                </a:solidFill>
                <a:latin typeface="Calibri"/>
              </a:defRPr>
            </a:pPr>
            <a:r>
              <a:t>TF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73152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FFFFFF"/>
                </a:solidFill>
                <a:latin typeface="Calibri"/>
              </a:defRPr>
            </a:pPr>
            <a:r>
              <a:t>TruckFlowUS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4231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F59E0B"/>
                </a:solidFill>
                <a:latin typeface="Calibri"/>
              </a:defRPr>
            </a:pPr>
            <a:r>
              <a:t>Guía del Despachador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9CA3AF"/>
                </a:solidFill>
                <a:latin typeface="Calibri"/>
              </a:defRPr>
            </a:pPr>
            <a:r>
              <a:t>Cómo usar el panel de despacho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0" y="470916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9CA3AF"/>
                </a:solidFill>
                <a:latin typeface="Calibri"/>
              </a:defRPr>
            </a:pPr>
            <a:r>
              <a:t>truckflowus.com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4023360" y="1097280"/>
            <a:ext cx="914400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023360" y="1143000"/>
            <a:ext cx="9144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1A1A2E"/>
                </a:solidFill>
                <a:latin typeface="Calibri"/>
              </a:defRPr>
            </a:pPr>
            <a:r>
              <a:t>TF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194560"/>
            <a:ext cx="7315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FFFFFF"/>
                </a:solidFill>
                <a:latin typeface="Calibri"/>
              </a:defRPr>
            </a:pPr>
            <a:r>
              <a:t>¡Listo para Despachar!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83464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9CA3AF"/>
                </a:solidFill>
                <a:latin typeface="Calibri"/>
              </a:defRPr>
            </a:pPr>
            <a:r>
              <a:t>¿Preguntas? Contáctenos en truckflowadmin@gmail.com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329184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F59E0B"/>
                </a:solidFill>
                <a:latin typeface="Calibri"/>
              </a:defRPr>
            </a:pPr>
            <a:r>
              <a:t>truckflowus.com/contact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0" y="470916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9CA3AF"/>
                </a:solidFill>
                <a:latin typeface="Calibri"/>
              </a:defRPr>
            </a:pPr>
            <a:r>
              <a:t>truckflowus.com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59E0B"/>
                </a:solidFill>
                <a:latin typeface="Calibri"/>
              </a:defRPr>
            </a:pPr>
            <a:r>
              <a:t>Primeros Pasos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868680"/>
            <a:ext cx="1664208" cy="54864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48640" y="1280160"/>
            <a:ext cx="2377440" cy="1828800"/>
          </a:xfrm>
          <a:prstGeom prst="rect">
            <a:avLst/>
          </a:prstGeom>
          <a:solidFill>
            <a:srgbClr val="1621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371600" y="1463039"/>
            <a:ext cx="548640" cy="54864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463039"/>
            <a:ext cx="5486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1A1A2E"/>
                </a:solidFill>
                <a:latin typeface="Calibri"/>
              </a:defRPr>
            </a:pPr>
            <a: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103120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Calibri"/>
              </a:defRPr>
            </a:pPr>
            <a:r>
              <a:t>Registrarse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2468880"/>
            <a:ext cx="20116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9CA3AF"/>
                </a:solidFill>
                <a:latin typeface="Calibri"/>
              </a:defRPr>
            </a:pPr>
            <a:r>
              <a:t>Vaya a truckflowus.com/signup</a:t>
            </a:r>
            <a:br/>
            <a:r>
              <a:t>y cree su cuenta</a:t>
            </a:r>
          </a:p>
        </p:txBody>
      </p:sp>
      <p:sp>
        <p:nvSpPr>
          <p:cNvPr id="9" name="Rectangle 8"/>
          <p:cNvSpPr/>
          <p:nvPr/>
        </p:nvSpPr>
        <p:spPr>
          <a:xfrm>
            <a:off x="3291840" y="1280160"/>
            <a:ext cx="2377440" cy="1828800"/>
          </a:xfrm>
          <a:prstGeom prst="rect">
            <a:avLst/>
          </a:prstGeom>
          <a:solidFill>
            <a:srgbClr val="1621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4114800" y="1463039"/>
            <a:ext cx="548640" cy="54864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114800" y="1463039"/>
            <a:ext cx="5486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1A1A2E"/>
                </a:solidFill>
                <a:latin typeface="Calibri"/>
              </a:defRPr>
            </a:pPr>
            <a: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74720" y="2103120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Calibri"/>
              </a:defRPr>
            </a:pPr>
            <a:r>
              <a:t>Agregar Flota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474720" y="2468880"/>
            <a:ext cx="20116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9CA3AF"/>
                </a:solidFill>
                <a:latin typeface="Calibri"/>
              </a:defRPr>
            </a:pPr>
            <a:r>
              <a:t>Vaya a Flota para agregar</a:t>
            </a:r>
            <a:br/>
            <a:r>
              <a:t>sus camiones y tipos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35040" y="1280160"/>
            <a:ext cx="2377440" cy="1828800"/>
          </a:xfrm>
          <a:prstGeom prst="rect">
            <a:avLst/>
          </a:prstGeom>
          <a:solidFill>
            <a:srgbClr val="1621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858000" y="1463039"/>
            <a:ext cx="548640" cy="54864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858000" y="1463039"/>
            <a:ext cx="5486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1A1A2E"/>
                </a:solidFill>
                <a:latin typeface="Calibri"/>
              </a:defRPr>
            </a:pPr>
            <a:r>
              <a:t>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217920" y="2103120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Calibri"/>
              </a:defRPr>
            </a:pPr>
            <a:r>
              <a:t>Agregar Conductores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17920" y="2468880"/>
            <a:ext cx="20116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9CA3AF"/>
                </a:solidFill>
                <a:latin typeface="Calibri"/>
              </a:defRPr>
            </a:pPr>
            <a:r>
              <a:t>Vaya a Conductores y agregue</a:t>
            </a:r>
            <a:br/>
            <a:r>
              <a:t>cada uno con su teléfono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" y="3383280"/>
            <a:ext cx="7772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9CA3AF"/>
                </a:solidFill>
                <a:latin typeface="Calibri"/>
              </a:defRPr>
            </a:pPr>
            <a:r>
              <a:t>Una vez configurado, cada conductor recibe un enlace seguro a su portal móvil. No necesitan descargar nada.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0" y="470916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9CA3AF"/>
                </a:solidFill>
                <a:latin typeface="Calibri"/>
              </a:defRPr>
            </a:pPr>
            <a:r>
              <a:t>truckflowus.com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59E0B"/>
                </a:solidFill>
                <a:latin typeface="Calibri"/>
              </a:defRPr>
            </a:pPr>
            <a:r>
              <a:t>El Panel Principal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868680"/>
            <a:ext cx="2139696" cy="54864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097280"/>
            <a:ext cx="4572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FFFFFF"/>
                </a:solidFill>
                <a:latin typeface="Calibri"/>
              </a:defRPr>
            </a:pPr>
            <a:r>
              <a:t>Su panel muestra todo de un vistazo: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645920"/>
            <a:ext cx="45720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Contadores de Pendientes, En Progreso y Hechos Hoy</a:t>
            </a:r>
          </a:p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Conductores activos en la carretera</a:t>
            </a:r>
          </a:p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Total de Cuentas por Cobrar (A/R)</a:t>
            </a:r>
          </a:p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Tickets recientes con estado y detalles</a:t>
            </a:r>
          </a:p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Acceso rápido al botón + Nuevo Ticket</a:t>
            </a:r>
          </a:p>
        </p:txBody>
      </p:sp>
      <p:sp>
        <p:nvSpPr>
          <p:cNvPr id="6" name="Rectangle 5"/>
          <p:cNvSpPr/>
          <p:nvPr/>
        </p:nvSpPr>
        <p:spPr>
          <a:xfrm>
            <a:off x="5669280" y="1280160"/>
            <a:ext cx="1463040" cy="822960"/>
          </a:xfrm>
          <a:prstGeom prst="rect">
            <a:avLst/>
          </a:prstGeom>
          <a:solidFill>
            <a:srgbClr val="1621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669280" y="1325880"/>
            <a:ext cx="14630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1">
                <a:solidFill>
                  <a:srgbClr val="9CA3AF"/>
                </a:solidFill>
                <a:latin typeface="Calibri"/>
              </a:defRPr>
            </a:pPr>
            <a:r>
              <a:t>PENDIENTES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69280" y="1600200"/>
            <a:ext cx="14630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F59E0B"/>
                </a:solidFill>
                <a:latin typeface="Calibri"/>
              </a:defRPr>
            </a:pPr>
            <a:r>
              <a:t>3</a:t>
            </a:r>
          </a:p>
        </p:txBody>
      </p:sp>
      <p:sp>
        <p:nvSpPr>
          <p:cNvPr id="9" name="Rectangle 8"/>
          <p:cNvSpPr/>
          <p:nvPr/>
        </p:nvSpPr>
        <p:spPr>
          <a:xfrm>
            <a:off x="7315200" y="1280160"/>
            <a:ext cx="1463040" cy="822960"/>
          </a:xfrm>
          <a:prstGeom prst="rect">
            <a:avLst/>
          </a:prstGeom>
          <a:solidFill>
            <a:srgbClr val="1621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315200" y="1325880"/>
            <a:ext cx="14630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1">
                <a:solidFill>
                  <a:srgbClr val="9CA3AF"/>
                </a:solidFill>
                <a:latin typeface="Calibri"/>
              </a:defRPr>
            </a:pPr>
            <a:r>
              <a:t>HECHOS HOY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0" y="1600200"/>
            <a:ext cx="14630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F59E0B"/>
                </a:solidFill>
                <a:latin typeface="Calibri"/>
              </a:defRPr>
            </a:pPr>
            <a:r>
              <a:t>18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669280" y="2286000"/>
            <a:ext cx="3108960" cy="822960"/>
          </a:xfrm>
          <a:prstGeom prst="rect">
            <a:avLst/>
          </a:prstGeom>
          <a:solidFill>
            <a:srgbClr val="1621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669280" y="2331720"/>
            <a:ext cx="3108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1">
                <a:solidFill>
                  <a:srgbClr val="9CA3AF"/>
                </a:solidFill>
                <a:latin typeface="Calibri"/>
              </a:defRPr>
            </a:pPr>
            <a:r>
              <a:t>CONDUCTORES ACTIVOS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669280" y="2606040"/>
            <a:ext cx="3108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F59E0B"/>
                </a:solidFill>
                <a:latin typeface="Calibri"/>
              </a:defRPr>
            </a:pPr>
            <a:r>
              <a:t>12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0" y="470916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9CA3AF"/>
                </a:solidFill>
                <a:latin typeface="Calibri"/>
              </a:defRPr>
            </a:pPr>
            <a:r>
              <a:t>truckflowus.com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59E0B"/>
                </a:solidFill>
                <a:latin typeface="Calibri"/>
              </a:defRPr>
            </a:pPr>
            <a:r>
              <a:t>Crear y Despachar Trabajos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868680"/>
            <a:ext cx="3090672" cy="54864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188720"/>
            <a:ext cx="5029200" cy="2926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Haga clic en "Trabajos" en la barra lateral, luego "+ Nuevo Trabajo"</a:t>
            </a:r>
          </a:p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Complete: cliente, lugar de carga, lugar de entrega, tipo de material</a:t>
            </a:r>
          </a:p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Seleccione el tipo de camión necesario (sencillo, tándem, tri-eje, etc.)</a:t>
            </a:r>
          </a:p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Elija cuántos camiones se requieren</a:t>
            </a:r>
          </a:p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Asigne conductores específicos o deje que ellos se auto-asignen</a:t>
            </a:r>
          </a:p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Agregue instrucciones especiales o notas</a:t>
            </a:r>
          </a:p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Haga clic en "Crear Trabajo" para despachar</a:t>
            </a:r>
          </a:p>
        </p:txBody>
      </p:sp>
      <p:sp>
        <p:nvSpPr>
          <p:cNvPr id="5" name="Rectangle 4"/>
          <p:cNvSpPr/>
          <p:nvPr/>
        </p:nvSpPr>
        <p:spPr>
          <a:xfrm>
            <a:off x="5852160" y="1188720"/>
            <a:ext cx="2926080" cy="1828800"/>
          </a:xfrm>
          <a:prstGeom prst="rect">
            <a:avLst/>
          </a:prstGeom>
          <a:solidFill>
            <a:srgbClr val="1621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035040" y="1280160"/>
            <a:ext cx="2560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F59E0B"/>
                </a:solidFill>
                <a:latin typeface="Calibri"/>
              </a:defRPr>
            </a:pPr>
            <a:r>
              <a:t>Consejo Pro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35040" y="1691640"/>
            <a:ext cx="2560320" cy="1234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9CA3AF"/>
                </a:solidFill>
                <a:latin typeface="Calibri"/>
              </a:defRPr>
            </a:pPr>
            <a:r>
              <a:t>Use la función Escaneo IA para fotografiar el mensaje de texto o la hoja de trabajo del broker. Auto-llena los campos del trabajo.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0" y="470916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9CA3AF"/>
                </a:solidFill>
                <a:latin typeface="Calibri"/>
              </a:defRPr>
            </a:pPr>
            <a:r>
              <a:t>truckflowus.com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59E0B"/>
                </a:solidFill>
                <a:latin typeface="Calibri"/>
              </a:defRPr>
            </a:pPr>
            <a:r>
              <a:t>Gestionar Tickets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868680"/>
            <a:ext cx="2020824" cy="54864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097280"/>
            <a:ext cx="7772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FFFFFF"/>
                </a:solidFill>
                <a:latin typeface="Calibri"/>
              </a:defRPr>
            </a:pPr>
            <a:r>
              <a:t>Los tickets son la base de su facturación. Así funcionan: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645920"/>
            <a:ext cx="2377440" cy="1828800"/>
          </a:xfrm>
          <a:prstGeom prst="rect">
            <a:avLst/>
          </a:prstGeom>
          <a:solidFill>
            <a:srgbClr val="1621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1371600" y="1828800"/>
            <a:ext cx="548640" cy="54864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371600" y="1828800"/>
            <a:ext cx="5486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1A1A2E"/>
                </a:solidFill>
                <a:latin typeface="Calibri"/>
              </a:defRPr>
            </a:pPr>
            <a: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2468880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Calibri"/>
              </a:defRPr>
            </a:pPr>
            <a:r>
              <a:t>Conductor Envía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2834640"/>
            <a:ext cx="20116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9CA3AF"/>
                </a:solidFill>
                <a:latin typeface="Calibri"/>
              </a:defRPr>
            </a:pPr>
            <a:r>
              <a:t>El conductor completa una carga</a:t>
            </a:r>
            <a:br/>
            <a:r>
              <a:t>y envía un ticket digital</a:t>
            </a:r>
            <a:br/>
            <a:r>
              <a:t>desde su teléfono</a:t>
            </a:r>
          </a:p>
        </p:txBody>
      </p:sp>
      <p:sp>
        <p:nvSpPr>
          <p:cNvPr id="10" name="Rectangle 9"/>
          <p:cNvSpPr/>
          <p:nvPr/>
        </p:nvSpPr>
        <p:spPr>
          <a:xfrm>
            <a:off x="3383280" y="1645920"/>
            <a:ext cx="2377440" cy="1828800"/>
          </a:xfrm>
          <a:prstGeom prst="rect">
            <a:avLst/>
          </a:prstGeom>
          <a:solidFill>
            <a:srgbClr val="1621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4206240" y="1828800"/>
            <a:ext cx="548640" cy="54864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206240" y="1828800"/>
            <a:ext cx="5486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1A1A2E"/>
                </a:solidFill>
                <a:latin typeface="Calibri"/>
              </a:defRPr>
            </a:pPr>
            <a: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66160" y="2468880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Calibri"/>
              </a:defRPr>
            </a:pPr>
            <a:r>
              <a:t>Usted Revisa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566160" y="2834640"/>
            <a:ext cx="20116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9CA3AF"/>
                </a:solidFill>
                <a:latin typeface="Calibri"/>
              </a:defRPr>
            </a:pPr>
            <a:r>
              <a:t>Verifique detalles del ticket:</a:t>
            </a:r>
            <a:br/>
            <a:r>
              <a:t>material, cantidad, cliente.</a:t>
            </a:r>
            <a:br/>
            <a:r>
              <a:t>Marque como Revisado.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217920" y="1645920"/>
            <a:ext cx="2377440" cy="1828800"/>
          </a:xfrm>
          <a:prstGeom prst="rect">
            <a:avLst/>
          </a:prstGeom>
          <a:solidFill>
            <a:srgbClr val="1621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7040880" y="1828800"/>
            <a:ext cx="548640" cy="54864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040880" y="1828800"/>
            <a:ext cx="5486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1A1A2E"/>
                </a:solidFill>
                <a:latin typeface="Calibri"/>
              </a:defRPr>
            </a:pPr>
            <a: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2468880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Calibri"/>
              </a:defRPr>
            </a:pPr>
            <a:r>
              <a:t>Generar Factura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00800" y="2834640"/>
            <a:ext cx="20116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9CA3AF"/>
                </a:solidFill>
                <a:latin typeface="Calibri"/>
              </a:defRPr>
            </a:pPr>
            <a:r>
              <a:t>Los tickets revisados alimentan</a:t>
            </a:r>
            <a:br/>
            <a:r>
              <a:t>directamente las facturas.</a:t>
            </a:r>
            <a:br/>
            <a:r>
              <a:t>Sin re-ingreso manual.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8640" y="3749039"/>
            <a:ext cx="7772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9CA3AF"/>
                </a:solidFill>
                <a:latin typeface="Calibri"/>
              </a:defRPr>
            </a:pPr>
            <a:r>
              <a:t>También puede crear tickets manualmente desde la página de Tickets usando el botón "+ Nuevo Ticket".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0" y="470916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9CA3AF"/>
                </a:solidFill>
                <a:latin typeface="Calibri"/>
              </a:defRPr>
            </a:pPr>
            <a:r>
              <a:t>truckflowus.com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59E0B"/>
                </a:solidFill>
                <a:latin typeface="Calibri"/>
              </a:defRPr>
            </a:pPr>
            <a:r>
              <a:t>Facturación y Hojas de Viaje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868680"/>
            <a:ext cx="3328416" cy="54864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48640" y="1188720"/>
            <a:ext cx="3749039" cy="2926080"/>
          </a:xfrm>
          <a:prstGeom prst="rect">
            <a:avLst/>
          </a:prstGeom>
          <a:solidFill>
            <a:srgbClr val="1621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28016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F59E0B"/>
                </a:solidFill>
                <a:latin typeface="Calibri"/>
              </a:defRPr>
            </a:pPr>
            <a:r>
              <a:t>Facturación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737360"/>
            <a:ext cx="338328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Vaya a Facturas en la barra lateral</a:t>
            </a:r>
          </a:p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Las facturas se generan automáticamente de tickets revisados</a:t>
            </a:r>
          </a:p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Descargue como PDF profesional</a:t>
            </a:r>
          </a:p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Envíe por correo directamente a clientes</a:t>
            </a:r>
          </a:p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Rastree estado de pago y antigüedad</a:t>
            </a:r>
          </a:p>
        </p:txBody>
      </p:sp>
      <p:sp>
        <p:nvSpPr>
          <p:cNvPr id="7" name="Rectangle 6"/>
          <p:cNvSpPr/>
          <p:nvPr/>
        </p:nvSpPr>
        <p:spPr>
          <a:xfrm>
            <a:off x="4754880" y="1188720"/>
            <a:ext cx="3931920" cy="2926080"/>
          </a:xfrm>
          <a:prstGeom prst="rect">
            <a:avLst/>
          </a:prstGeom>
          <a:solidFill>
            <a:srgbClr val="1621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937760" y="1280160"/>
            <a:ext cx="35661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F59E0B"/>
                </a:solidFill>
                <a:latin typeface="Calibri"/>
              </a:defRPr>
            </a:pPr>
            <a:r>
              <a:t>Hojas de Viaje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37760" y="1737360"/>
            <a:ext cx="36576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Vaya a Brokers en la barra lateral</a:t>
            </a:r>
          </a:p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Seleccione un broker para ver sus trabajos</a:t>
            </a:r>
          </a:p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Auto-genera hojas de viaje con desglose por camión</a:t>
            </a:r>
          </a:p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Usa la plantilla PDF del broker si se subió</a:t>
            </a:r>
          </a:p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Envíe o descargue hojas de viaje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470916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9CA3AF"/>
                </a:solidFill>
                <a:latin typeface="Calibri"/>
              </a:defRPr>
            </a:pPr>
            <a:r>
              <a:t>truckflowus.com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59E0B"/>
                </a:solidFill>
                <a:latin typeface="Calibri"/>
              </a:defRPr>
            </a:pPr>
            <a:r>
              <a:t>Flota y Conductores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868680"/>
            <a:ext cx="2258568" cy="54864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48640" y="1188720"/>
            <a:ext cx="3749039" cy="2926080"/>
          </a:xfrm>
          <a:prstGeom prst="rect">
            <a:avLst/>
          </a:prstGeom>
          <a:solidFill>
            <a:srgbClr val="1621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28016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F59E0B"/>
                </a:solidFill>
                <a:latin typeface="Calibri"/>
              </a:defRPr>
            </a:pPr>
            <a:r>
              <a:t>Flota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737360"/>
            <a:ext cx="338328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Agregue camiones con tipo, placa y VIN</a:t>
            </a:r>
          </a:p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Rastree mantenimiento y gastos</a:t>
            </a:r>
          </a:p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Suba documentos de inspección</a:t>
            </a:r>
          </a:p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Configure nombre de pago y despachador</a:t>
            </a:r>
          </a:p>
        </p:txBody>
      </p:sp>
      <p:sp>
        <p:nvSpPr>
          <p:cNvPr id="7" name="Rectangle 6"/>
          <p:cNvSpPr/>
          <p:nvPr/>
        </p:nvSpPr>
        <p:spPr>
          <a:xfrm>
            <a:off x="4754880" y="1188720"/>
            <a:ext cx="3931920" cy="2926080"/>
          </a:xfrm>
          <a:prstGeom prst="rect">
            <a:avLst/>
          </a:prstGeom>
          <a:solidFill>
            <a:srgbClr val="1621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937760" y="1280160"/>
            <a:ext cx="35661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F59E0B"/>
                </a:solidFill>
                <a:latin typeface="Calibri"/>
              </a:defRPr>
            </a:pPr>
            <a:r>
              <a:t>Conductores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37760" y="1737360"/>
            <a:ext cx="36576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Agregue conductores con nombre y teléfono</a:t>
            </a:r>
          </a:p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Cada conductor recibe un enlace de acceso único</a:t>
            </a:r>
          </a:p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Administre PINs y preguntas de seguridad</a:t>
            </a:r>
          </a:p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Vea documentos del conductor (CDL, seguro, etc.)</a:t>
            </a:r>
          </a:p>
          <a:p>
            <a:pPr>
              <a:spcAft>
                <a:spcPts val="600"/>
              </a:spcAft>
              <a:defRPr sz="1100">
                <a:solidFill>
                  <a:srgbClr val="FFFFFF"/>
                </a:solidFill>
                <a:latin typeface="Calibri"/>
              </a:defRPr>
            </a:pPr>
            <a:r>
              <a:t>Rastree último acceso y actividad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470916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9CA3AF"/>
                </a:solidFill>
                <a:latin typeface="Calibri"/>
              </a:defRPr>
            </a:pPr>
            <a:r>
              <a:t>truckflowus.com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59E0B"/>
                </a:solidFill>
                <a:latin typeface="Calibri"/>
              </a:defRPr>
            </a:pPr>
            <a:r>
              <a:t>Reportes, Calendario y Config.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868680"/>
            <a:ext cx="3566160" cy="54864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48640" y="1188720"/>
            <a:ext cx="2560320" cy="2743200"/>
          </a:xfrm>
          <a:prstGeom prst="rect">
            <a:avLst/>
          </a:prstGeom>
          <a:solidFill>
            <a:srgbClr val="1621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280160"/>
            <a:ext cx="21945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59E0B"/>
                </a:solidFill>
                <a:latin typeface="Calibri"/>
              </a:defRPr>
            </a:pPr>
            <a:r>
              <a:t>Reportes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737360"/>
            <a:ext cx="219456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000">
                <a:solidFill>
                  <a:srgbClr val="FFFFFF"/>
                </a:solidFill>
                <a:latin typeface="Calibri"/>
              </a:defRPr>
            </a:pPr>
            <a:r>
              <a:t>Ver ingresos por cliente</a:t>
            </a:r>
          </a:p>
          <a:p>
            <a:pPr>
              <a:spcAft>
                <a:spcPts val="600"/>
              </a:spcAft>
              <a:defRPr sz="1000">
                <a:solidFill>
                  <a:srgbClr val="FFFFFF"/>
                </a:solidFill>
                <a:latin typeface="Calibri"/>
              </a:defRPr>
            </a:pPr>
            <a:r>
              <a:t>Rastrear cargas por conductor</a:t>
            </a:r>
          </a:p>
          <a:p>
            <a:pPr>
              <a:spcAft>
                <a:spcPts val="600"/>
              </a:spcAft>
              <a:defRPr sz="1000">
                <a:solidFill>
                  <a:srgbClr val="FFFFFF"/>
                </a:solidFill>
                <a:latin typeface="Calibri"/>
              </a:defRPr>
            </a:pPr>
            <a:r>
              <a:t>Filtrar por rango de fechas</a:t>
            </a:r>
          </a:p>
          <a:p>
            <a:pPr>
              <a:spcAft>
                <a:spcPts val="600"/>
              </a:spcAft>
              <a:defRPr sz="1000">
                <a:solidFill>
                  <a:srgbClr val="FFFFFF"/>
                </a:solidFill>
                <a:latin typeface="Calibri"/>
              </a:defRPr>
            </a:pPr>
            <a:r>
              <a:t>Exportar datos para contabilidad</a:t>
            </a:r>
          </a:p>
        </p:txBody>
      </p:sp>
      <p:sp>
        <p:nvSpPr>
          <p:cNvPr id="7" name="Rectangle 6"/>
          <p:cNvSpPr/>
          <p:nvPr/>
        </p:nvSpPr>
        <p:spPr>
          <a:xfrm>
            <a:off x="3383280" y="1188720"/>
            <a:ext cx="2560320" cy="2743200"/>
          </a:xfrm>
          <a:prstGeom prst="rect">
            <a:avLst/>
          </a:prstGeom>
          <a:solidFill>
            <a:srgbClr val="1621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566160" y="1280160"/>
            <a:ext cx="21945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59E0B"/>
                </a:solidFill>
                <a:latin typeface="Calibri"/>
              </a:defRPr>
            </a:pPr>
            <a:r>
              <a:t>Calendario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566160" y="1737360"/>
            <a:ext cx="219456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000">
                <a:solidFill>
                  <a:srgbClr val="FFFFFF"/>
                </a:solidFill>
                <a:latin typeface="Calibri"/>
              </a:defRPr>
            </a:pPr>
            <a:r>
              <a:t>Ver todos los trabajos en calendario</a:t>
            </a:r>
          </a:p>
          <a:p>
            <a:pPr>
              <a:spcAft>
                <a:spcPts val="600"/>
              </a:spcAft>
              <a:defRPr sz="1000">
                <a:solidFill>
                  <a:srgbClr val="FFFFFF"/>
                </a:solidFill>
                <a:latin typeface="Calibri"/>
              </a:defRPr>
            </a:pPr>
            <a:r>
              <a:t>Identificar huecos en la programación</a:t>
            </a:r>
          </a:p>
          <a:p>
            <a:pPr>
              <a:spcAft>
                <a:spcPts val="600"/>
              </a:spcAft>
              <a:defRPr sz="1000">
                <a:solidFill>
                  <a:srgbClr val="FFFFFF"/>
                </a:solidFill>
                <a:latin typeface="Calibri"/>
              </a:defRPr>
            </a:pPr>
            <a:r>
              <a:t>Planificar para períodos ocupados</a:t>
            </a:r>
          </a:p>
        </p:txBody>
      </p:sp>
      <p:sp>
        <p:nvSpPr>
          <p:cNvPr id="10" name="Rectangle 9"/>
          <p:cNvSpPr/>
          <p:nvPr/>
        </p:nvSpPr>
        <p:spPr>
          <a:xfrm>
            <a:off x="6217920" y="1188720"/>
            <a:ext cx="2560320" cy="2743200"/>
          </a:xfrm>
          <a:prstGeom prst="rect">
            <a:avLst/>
          </a:prstGeom>
          <a:solidFill>
            <a:srgbClr val="1621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0" y="1280160"/>
            <a:ext cx="21945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59E0B"/>
                </a:solidFill>
                <a:latin typeface="Calibri"/>
              </a:defRPr>
            </a:pPr>
            <a:r>
              <a:t>Configuración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1737360"/>
            <a:ext cx="219456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000">
                <a:solidFill>
                  <a:srgbClr val="FFFFFF"/>
                </a:solidFill>
                <a:latin typeface="Calibri"/>
              </a:defRPr>
            </a:pPr>
            <a:r>
              <a:t>Actualizar nombre e info de empresa</a:t>
            </a:r>
          </a:p>
          <a:p>
            <a:pPr>
              <a:spcAft>
                <a:spcPts val="600"/>
              </a:spcAft>
              <a:defRPr sz="1000">
                <a:solidFill>
                  <a:srgbClr val="FFFFFF"/>
                </a:solidFill>
                <a:latin typeface="Calibri"/>
              </a:defRPr>
            </a:pPr>
            <a:r>
              <a:t>Configurar datos bancarios para cheques</a:t>
            </a:r>
          </a:p>
          <a:p>
            <a:pPr>
              <a:spcAft>
                <a:spcPts val="600"/>
              </a:spcAft>
              <a:defRPr sz="1000">
                <a:solidFill>
                  <a:srgbClr val="FFFFFF"/>
                </a:solidFill>
                <a:latin typeface="Calibri"/>
              </a:defRPr>
            </a:pPr>
            <a:r>
              <a:t>Administrar su suscripción</a:t>
            </a:r>
          </a:p>
          <a:p>
            <a:pPr>
              <a:spcAft>
                <a:spcPts val="600"/>
              </a:spcAft>
              <a:defRPr sz="1000">
                <a:solidFill>
                  <a:srgbClr val="FFFFFF"/>
                </a:solidFill>
                <a:latin typeface="Calibri"/>
              </a:defRPr>
            </a:pPr>
            <a:r>
              <a:t>Cambiar contraseña y seguridad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0" y="470916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9CA3AF"/>
                </a:solidFill>
                <a:latin typeface="Calibri"/>
              </a:defRPr>
            </a:pPr>
            <a:r>
              <a:t>truckflowus.com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6576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59E0B"/>
                </a:solidFill>
                <a:latin typeface="Calibri"/>
              </a:defRPr>
            </a:pPr>
            <a:r>
              <a:t>Consejos para Despachadores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868680"/>
            <a:ext cx="3209544" cy="54864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188720"/>
            <a:ext cx="77724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200">
                <a:solidFill>
                  <a:srgbClr val="FFFFFF"/>
                </a:solidFill>
                <a:latin typeface="Calibri"/>
              </a:defRPr>
            </a:pPr>
            <a:r>
              <a:t>Revise tickets diariamente para mantener la facturación al día</a:t>
            </a:r>
          </a:p>
          <a:p>
            <a:pPr>
              <a:spcAft>
                <a:spcPts val="600"/>
              </a:spcAft>
              <a:defRPr sz="1200">
                <a:solidFill>
                  <a:srgbClr val="FFFFFF"/>
                </a:solidFill>
                <a:latin typeface="Calibri"/>
              </a:defRPr>
            </a:pPr>
            <a:r>
              <a:t>Use el Escaneo IA para crear trabajos rápidamente desde textos de brokers</a:t>
            </a:r>
          </a:p>
          <a:p>
            <a:pPr>
              <a:spcAft>
                <a:spcPts val="600"/>
              </a:spcAft>
              <a:defRPr sz="1200">
                <a:solidFill>
                  <a:srgbClr val="FFFFFF"/>
                </a:solidFill>
                <a:latin typeface="Calibri"/>
              </a:defRPr>
            </a:pPr>
            <a:r>
              <a:t>Configure sus brokers con sus plantillas de hojas de viaje para reportes más rápidos</a:t>
            </a:r>
          </a:p>
          <a:p>
            <a:pPr>
              <a:spcAft>
                <a:spcPts val="600"/>
              </a:spcAft>
              <a:defRPr sz="1200">
                <a:solidFill>
                  <a:srgbClr val="FFFFFF"/>
                </a:solidFill>
                <a:latin typeface="Calibri"/>
              </a:defRPr>
            </a:pPr>
            <a:r>
              <a:t>Revise el Log de SMS para ver solicitudes entrantes de brokers</a:t>
            </a:r>
          </a:p>
          <a:p>
            <a:pPr>
              <a:spcAft>
                <a:spcPts val="600"/>
              </a:spcAft>
              <a:defRPr sz="1200">
                <a:solidFill>
                  <a:srgbClr val="FFFFFF"/>
                </a:solidFill>
                <a:latin typeface="Calibri"/>
              </a:defRPr>
            </a:pPr>
            <a:r>
              <a:t>Use el Calendario para planificar su semana</a:t>
            </a:r>
          </a:p>
          <a:p>
            <a:pPr>
              <a:spcAft>
                <a:spcPts val="600"/>
              </a:spcAft>
              <a:defRPr sz="1200">
                <a:solidFill>
                  <a:srgbClr val="FFFFFF"/>
                </a:solidFill>
                <a:latin typeface="Calibri"/>
              </a:defRPr>
            </a:pPr>
            <a:r>
              <a:t>Cambie a Español (ES) en la barra lateral si su equipo lo prefiere</a:t>
            </a:r>
          </a:p>
          <a:p>
            <a:pPr>
              <a:spcAft>
                <a:spcPts val="600"/>
              </a:spcAft>
              <a:defRPr sz="1200">
                <a:solidFill>
                  <a:srgbClr val="FFFFFF"/>
                </a:solidFill>
                <a:latin typeface="Calibri"/>
              </a:defRPr>
            </a:pPr>
            <a:r>
              <a:t>Envíe hojas de viaje y facturas por correo directamente desde la plataforma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0" y="470916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9CA3AF"/>
                </a:solidFill>
                <a:latin typeface="Calibri"/>
              </a:defRPr>
            </a:pPr>
            <a:r>
              <a:t>truckflowus.com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